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3" r:id="rId5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82B4108-A690-A476-9C8F-5B656B060D58}" name="Chrysa Lamprinakou" initials="CL" userId="S::Chrysa.Lamprinakou@surveycoordination.com::97b82b60-cfd2-465d-8b47-cc1dacd4761a" providerId="AD"/>
  <p188:author id="{88DF291F-6CAB-EE04-8C56-B700E48A591E}" name="Nene Ibokessien" initials="NI" userId="S::Nene.Ibokessien@surveycoordination.com::4c61d1f5-09da-4f61-916d-0262554c011f" providerId="AD"/>
  <p188:author id="{39CEF727-772A-E8B9-BA1C-9A3C539F17B9}" name="Caroline Killpack" initials="CK" userId="S::Caroline.Killpack@PickerEurope.ac.uk::75746590-78e4-43e6-a9cc-06446ab34e3d" providerId="AD"/>
  <p188:author id="{62855C30-F27B-4AF1-A4D5-31913ABB42B5}" name="Anca Postolache" initials="AP" userId="S::Anca.Postolache@surveycoordination.com::071090b0-dd8b-4af8-b568-9362f129f62d" providerId="AD"/>
  <p188:author id="{175DE54D-B071-8829-1CBE-DDE26626C8D9}" name="James, Alice" initials="JA" userId="S::alice.james@cqc.org.uk::957c40c3-74fc-4387-b314-23310550a198" providerId="AD"/>
  <p188:author id="{23C4AF64-18B8-F4D4-0A7D-D0FF2E138424}" name="Symone Allijohn" initials="SA" userId="S::Symone.Allijohn@surveycoordination.com::b1edc1ad-1782-45a7-b90e-7ff6cd0275b0" providerId="AD"/>
  <p188:author id="{B37235CF-0EB0-42FA-5E42-14261A771B64}" name="Collins, Nicola" initials="CN" userId="S::nicola.collins@cqc.org.uk::f3bf8cb9-0e06-460e-81d8-cf19b1588764" providerId="AD"/>
  <p188:author id="{8A44CAE5-AFAC-B2C6-45F5-DE2AC52CE724}" name="Samantha Guymer" initials="SG" userId="S::samantha.guymer@surveycoordination.com::a72ea3af-22a1-4fd9-b055-c7f2801cb0b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9E"/>
    <a:srgbClr val="893277"/>
    <a:srgbClr val="005EB8"/>
    <a:srgbClr val="025E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2414" y="7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1447E-8AF4-4F4F-8E63-14F110127C18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56A00-FE1F-49DF-BB9A-A88472B663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956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1447E-8AF4-4F4F-8E63-14F110127C18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56A00-FE1F-49DF-BB9A-A88472B663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003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1447E-8AF4-4F4F-8E63-14F110127C18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56A00-FE1F-49DF-BB9A-A88472B663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6503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1447E-8AF4-4F4F-8E63-14F110127C18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56A00-FE1F-49DF-BB9A-A88472B663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6889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1447E-8AF4-4F4F-8E63-14F110127C18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56A00-FE1F-49DF-BB9A-A88472B663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068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1447E-8AF4-4F4F-8E63-14F110127C18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56A00-FE1F-49DF-BB9A-A88472B663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3456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1447E-8AF4-4F4F-8E63-14F110127C18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56A00-FE1F-49DF-BB9A-A88472B663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6303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1447E-8AF4-4F4F-8E63-14F110127C18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56A00-FE1F-49DF-BB9A-A88472B663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574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1447E-8AF4-4F4F-8E63-14F110127C18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56A00-FE1F-49DF-BB9A-A88472B663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76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1447E-8AF4-4F4F-8E63-14F110127C18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56A00-FE1F-49DF-BB9A-A88472B663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9566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91447E-8AF4-4F4F-8E63-14F110127C18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56A00-FE1F-49DF-BB9A-A88472B663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761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91447E-8AF4-4F4F-8E63-14F110127C18}" type="datetimeFigureOut">
              <a:rPr lang="en-GB" smtClean="0"/>
              <a:t>07/10/2025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56A00-FE1F-49DF-BB9A-A88472B663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6905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9A1439-C503-894E-B117-C9A9FFEB89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A0BB611-402C-EB97-7884-41F14BD0A0DE}"/>
              </a:ext>
            </a:extLst>
          </p:cNvPr>
          <p:cNvSpPr/>
          <p:nvPr/>
        </p:nvSpPr>
        <p:spPr>
          <a:xfrm>
            <a:off x="0" y="7837210"/>
            <a:ext cx="6858000" cy="206879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69D4BE0-2E44-699C-04B6-CBE3E3D8FFF5}"/>
              </a:ext>
            </a:extLst>
          </p:cNvPr>
          <p:cNvSpPr txBox="1"/>
          <p:nvPr/>
        </p:nvSpPr>
        <p:spPr>
          <a:xfrm>
            <a:off x="117371" y="4505602"/>
            <a:ext cx="6165224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44145">
              <a:spcAft>
                <a:spcPts val="1200"/>
              </a:spcAft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results of this national survey are crucial to improving patients’ experiences while in A&amp;E. </a:t>
            </a:r>
          </a:p>
          <a:p>
            <a:pPr marR="144145">
              <a:spcAft>
                <a:spcPts val="1200"/>
              </a:spcAft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Participation is </a:t>
            </a:r>
            <a:r>
              <a:rPr lang="en-GB" b="1" dirty="0">
                <a:solidFill>
                  <a:srgbClr val="035D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voluntary</a:t>
            </a:r>
            <a:r>
              <a:rPr lang="en-GB" dirty="0">
                <a:solidFill>
                  <a:srgbClr val="4D463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all answers are </a:t>
            </a:r>
            <a:r>
              <a:rPr lang="en-GB" b="1" dirty="0">
                <a:solidFill>
                  <a:srgbClr val="025EB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b="1" dirty="0">
                <a:solidFill>
                  <a:srgbClr val="035D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onfidential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R="144145" lvl="0">
              <a:spcAft>
                <a:spcPts val="1200"/>
              </a:spcAft>
              <a:defRPr/>
            </a:pPr>
            <a:endParaRPr lang="en-GB" dirty="0">
              <a:solidFill>
                <a:srgbClr val="005EB8"/>
              </a:solidFill>
              <a:latin typeface="Helvetica" panose="020B0604020202020204" pitchFamily="34" charset="0"/>
              <a:ea typeface="Arial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F1AE80E-1E20-1FB1-CF1E-ECD0F2991D95}"/>
              </a:ext>
            </a:extLst>
          </p:cNvPr>
          <p:cNvSpPr txBox="1"/>
          <p:nvPr/>
        </p:nvSpPr>
        <p:spPr>
          <a:xfrm>
            <a:off x="117369" y="4043937"/>
            <a:ext cx="62093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solidFill>
                  <a:srgbClr val="005EB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us to improve your services</a:t>
            </a:r>
            <a:endParaRPr lang="en-GB" sz="2400" b="1" dirty="0">
              <a:solidFill>
                <a:srgbClr val="005EB8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AC9F99C-1591-F013-7FAA-15585AD2819C}"/>
              </a:ext>
            </a:extLst>
          </p:cNvPr>
          <p:cNvSpPr txBox="1"/>
          <p:nvPr/>
        </p:nvSpPr>
        <p:spPr>
          <a:xfrm>
            <a:off x="130689" y="2916560"/>
            <a:ext cx="618266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This Accident &amp; Emergency (A&amp;E) department will be conducting a survey to understand your views about 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n-GB" b="1" i="0" u="none" strike="noStrike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care.</a:t>
            </a:r>
            <a:endParaRPr lang="en-GB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A5BFB7C-26ED-1ACF-457F-276B3CE1E574}"/>
              </a:ext>
            </a:extLst>
          </p:cNvPr>
          <p:cNvSpPr txBox="1"/>
          <p:nvPr/>
        </p:nvSpPr>
        <p:spPr>
          <a:xfrm>
            <a:off x="117371" y="2410683"/>
            <a:ext cx="62093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i="0" u="none" strike="noStrike" dirty="0">
                <a:solidFill>
                  <a:srgbClr val="025EB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Urgent and Emergency Care Survey 2026</a:t>
            </a:r>
            <a:endParaRPr lang="en-GB" sz="2400" b="1" dirty="0">
              <a:solidFill>
                <a:srgbClr val="025EB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E4AB7AC-50A7-C603-5208-319DC1466B3E}"/>
              </a:ext>
            </a:extLst>
          </p:cNvPr>
          <p:cNvSpPr txBox="1"/>
          <p:nvPr/>
        </p:nvSpPr>
        <p:spPr>
          <a:xfrm flipH="1">
            <a:off x="146070" y="6214318"/>
            <a:ext cx="616522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144145">
              <a:defRPr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If you are invited to take part, your name, phone number, and postal address </a:t>
            </a:r>
            <a:r>
              <a:rPr lang="en-US" dirty="0">
                <a:solidFill>
                  <a:prstClr val="black">
                    <a:lumMod val="85000"/>
                    <a:lumOff val="1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will be shared with researchers, who will send you </a:t>
            </a:r>
            <a:r>
              <a:rPr lang="en-GB" dirty="0">
                <a:solidFill>
                  <a:prstClr val="black">
                    <a:lumMod val="85000"/>
                    <a:lumOff val="15000"/>
                  </a:prst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 letter and text message reminders. You can complete this survey online or on paper.</a:t>
            </a: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18E1917D-126B-4517-5AA4-AB8A1C1906DB}"/>
              </a:ext>
            </a:extLst>
          </p:cNvPr>
          <p:cNvSpPr txBox="1"/>
          <p:nvPr/>
        </p:nvSpPr>
        <p:spPr>
          <a:xfrm>
            <a:off x="146070" y="7837210"/>
            <a:ext cx="3936832" cy="1976467"/>
          </a:xfrm>
          <a:prstGeom prst="rect">
            <a:avLst/>
          </a:prstGeom>
          <a:noFill/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Arial" panose="020B0604020202020204" pitchFamily="34" charset="0"/>
                <a:cs typeface="Helvetica" panose="020B0604020202020204" pitchFamily="34" charset="0"/>
              </a:rPr>
              <a:t>If you 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Arial" panose="020B0604020202020204" pitchFamily="34" charset="0"/>
                <a:cs typeface="Helvetica" panose="020B0604020202020204" pitchFamily="34" charset="0"/>
              </a:rPr>
              <a:t>do not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Arial" panose="020B0604020202020204" pitchFamily="34" charset="0"/>
                <a:cs typeface="Helvetica" panose="020B0604020202020204" pitchFamily="34" charset="0"/>
              </a:rPr>
              <a:t> want to take part, or have any questions about the survey, please contact: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Arial" panose="020B0604020202020204" pitchFamily="34" charset="0"/>
              <a:cs typeface="Helvetica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Arial" panose="020B0604020202020204" pitchFamily="34" charset="0"/>
                <a:cs typeface="Helvetica" panose="020B0604020202020204" pitchFamily="34" charset="0"/>
              </a:rPr>
              <a:t>Trust phone number (required)</a:t>
            </a: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Arial" panose="020B0604020202020204" pitchFamily="34" charset="0"/>
              <a:cs typeface="Helvetica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Arial" panose="020B0604020202020204" pitchFamily="34" charset="0"/>
                <a:cs typeface="Helvetica" panose="020B0604020202020204" pitchFamily="34" charset="0"/>
              </a:rPr>
              <a:t>Trust email address (if available)</a:t>
            </a: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Arial" panose="020B0604020202020204" pitchFamily="34" charset="0"/>
              <a:cs typeface="Helvetica" panose="020B0604020202020204" pitchFamily="34" charset="0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Arial" panose="020B0604020202020204" pitchFamily="34" charset="0"/>
                <a:cs typeface="Helvetica" panose="020B0604020202020204" pitchFamily="34" charset="0"/>
              </a:rPr>
              <a:t>Trust address (if available)</a:t>
            </a:r>
            <a:endParaRPr kumimoji="0" lang="en-GB" sz="1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Arial" panose="020B0604020202020204" pitchFamily="34" charset="0"/>
              <a:cs typeface="Helvetica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Arial" panose="020B06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457200" rtl="0" eaLnBrk="1" fontAlgn="auto" latinLnBrk="0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FE888C-4078-8D6A-35A3-0861539B64A6}"/>
              </a:ext>
            </a:extLst>
          </p:cNvPr>
          <p:cNvSpPr txBox="1"/>
          <p:nvPr/>
        </p:nvSpPr>
        <p:spPr>
          <a:xfrm>
            <a:off x="146069" y="9363346"/>
            <a:ext cx="3787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NHS </a:t>
            </a:r>
            <a:r>
              <a:rPr lang="en-GB" sz="1200" b="1" dirty="0">
                <a:solidFill>
                  <a:prstClr val="white"/>
                </a:solidFill>
                <a:latin typeface="Calibri" panose="020F0502020204030204"/>
              </a:rPr>
              <a:t>Urgent and Emergency Care Survey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has Section 251 (NHS Act 2006) approval to process contact details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9D2C792-1706-9BF0-2408-EE11164CC1A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27" y="234865"/>
            <a:ext cx="2182495" cy="692150"/>
          </a:xfrm>
          <a:prstGeom prst="rect">
            <a:avLst/>
          </a:prstGeom>
        </p:spPr>
      </p:pic>
      <p:pic>
        <p:nvPicPr>
          <p:cNvPr id="10" name="Picture 3" descr="NHS 10mm - RGB Blue">
            <a:extLst>
              <a:ext uri="{FF2B5EF4-FFF2-40B4-BE49-F238E27FC236}">
                <a16:creationId xmlns:a16="http://schemas.microsoft.com/office/drawing/2014/main" id="{A56C61BA-86E7-C92E-8EE3-8F40E9C5A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477" y="286515"/>
            <a:ext cx="1235075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793D08-1084-E7D0-ACAD-F957B54EB65E}"/>
              </a:ext>
            </a:extLst>
          </p:cNvPr>
          <p:cNvSpPr txBox="1"/>
          <p:nvPr/>
        </p:nvSpPr>
        <p:spPr>
          <a:xfrm>
            <a:off x="117369" y="1109050"/>
            <a:ext cx="63132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755" marR="828040">
              <a:spcBef>
                <a:spcPts val="1800"/>
              </a:spcBef>
              <a:spcAft>
                <a:spcPts val="0"/>
              </a:spcAft>
            </a:pPr>
            <a:r>
              <a:rPr lang="en-GB" sz="3600" b="1" spc="-35" dirty="0">
                <a:solidFill>
                  <a:srgbClr val="893277"/>
                </a:solidFill>
                <a:effectLst/>
                <a:latin typeface="Arial Black" panose="020B0A04020102020204" pitchFamily="34" charset="0"/>
                <a:ea typeface="Arial" panose="020B0604020202020204" pitchFamily="34" charset="0"/>
              </a:rPr>
              <a:t>Tell us your views on A&amp;E services</a:t>
            </a:r>
            <a:endParaRPr lang="en-GB" sz="3600" b="1" dirty="0">
              <a:solidFill>
                <a:srgbClr val="893277"/>
              </a:solidFill>
              <a:effectLst/>
              <a:latin typeface="Arial Black" panose="020B0A04020102020204" pitchFamily="34" charset="0"/>
              <a:ea typeface="Arial" panose="020B0604020202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CEA8C3D-7EAC-438B-677D-807C03016CCF}"/>
              </a:ext>
            </a:extLst>
          </p:cNvPr>
          <p:cNvSpPr/>
          <p:nvPr/>
        </p:nvSpPr>
        <p:spPr>
          <a:xfrm>
            <a:off x="4228972" y="7394539"/>
            <a:ext cx="2482958" cy="2482958"/>
          </a:xfrm>
          <a:prstGeom prst="ellipse">
            <a:avLst/>
          </a:prstGeom>
          <a:blipFill>
            <a:blip r:embed="rId4"/>
            <a:stretch>
              <a:fillRect/>
            </a:stretch>
          </a:blipFill>
          <a:ln w="571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9462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0EA4E9A0D10A4B86B174D08978D5EB" ma:contentTypeVersion="18" ma:contentTypeDescription="Create a new document." ma:contentTypeScope="" ma:versionID="4ff43469dd3e672972f2595a77e1261e">
  <xsd:schema xmlns:xsd="http://www.w3.org/2001/XMLSchema" xmlns:xs="http://www.w3.org/2001/XMLSchema" xmlns:p="http://schemas.microsoft.com/office/2006/metadata/properties" xmlns:ns2="c497441b-d3fe-4788-8629-aff52d38f515" xmlns:ns3="1d162527-c308-4a98-98b8-9e726c57dd8b" targetNamespace="http://schemas.microsoft.com/office/2006/metadata/properties" ma:root="true" ma:fieldsID="f97e9eb7b70693e5d2952c2065dcccfd" ns2:_="" ns3:_="">
    <xsd:import namespace="c497441b-d3fe-4788-8629-aff52d38f515"/>
    <xsd:import namespace="1d162527-c308-4a98-98b8-9e726c57dd8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Date2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97441b-d3fe-4788-8629-aff52d38f5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Date2" ma:index="20" nillable="true" ma:displayName="Date2" ma:format="DateTime" ma:internalName="Date2">
      <xsd:simpleType>
        <xsd:restriction base="dms:DateTime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8df9d8e5-705b-4129-800a-08ca17c575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162527-c308-4a98-98b8-9e726c57dd8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5f9b9cce-e594-4bda-ba48-132f42860941}" ma:internalName="TaxCatchAll" ma:showField="CatchAllData" ma:web="1d162527-c308-4a98-98b8-9e726c57dd8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2 xmlns="c497441b-d3fe-4788-8629-aff52d38f515" xsi:nil="true"/>
    <lcf76f155ced4ddcb4097134ff3c332f xmlns="c497441b-d3fe-4788-8629-aff52d38f515">
      <Terms xmlns="http://schemas.microsoft.com/office/infopath/2007/PartnerControls"/>
    </lcf76f155ced4ddcb4097134ff3c332f>
    <TaxCatchAll xmlns="1d162527-c308-4a98-98b8-9e726c57dd8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91BC4FC-30E3-4351-BDF2-02CC640F0D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97441b-d3fe-4788-8629-aff52d38f515"/>
    <ds:schemaRef ds:uri="1d162527-c308-4a98-98b8-9e726c57dd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513A36B-0806-4BAB-9D04-9E9714FD4DDE}">
  <ds:schemaRefs>
    <ds:schemaRef ds:uri="http://schemas.openxmlformats.org/package/2006/metadata/core-properties"/>
    <ds:schemaRef ds:uri="http://www.w3.org/XML/1998/namespace"/>
    <ds:schemaRef ds:uri="http://purl.org/dc/terms/"/>
    <ds:schemaRef ds:uri="http://schemas.microsoft.com/office/2006/documentManagement/types"/>
    <ds:schemaRef ds:uri="http://schemas.microsoft.com/office/infopath/2007/PartnerControls"/>
    <ds:schemaRef ds:uri="1d162527-c308-4a98-98b8-9e726c57dd8b"/>
    <ds:schemaRef ds:uri="http://purl.org/dc/dcmitype/"/>
    <ds:schemaRef ds:uri="c497441b-d3fe-4788-8629-aff52d38f515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94EB1BBB-DED8-41BA-9DCA-0C55C2591E8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3853</TotalTime>
  <Words>178</Words>
  <Application>Microsoft Office PowerPoint</Application>
  <PresentationFormat>A4 Paper (210x297 mm)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Arial Black</vt:lpstr>
      <vt:lpstr>Calibri</vt:lpstr>
      <vt:lpstr>Calibri Light</vt:lpstr>
      <vt:lpstr>Helvetica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Anca Postolache</dc:creator>
  <cp:lastModifiedBy>Samantha Guymer</cp:lastModifiedBy>
  <cp:revision>67</cp:revision>
  <dcterms:created xsi:type="dcterms:W3CDTF">2023-03-02T11:25:16Z</dcterms:created>
  <dcterms:modified xsi:type="dcterms:W3CDTF">2025-10-07T15:26:11Z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0x010100480EA4E9A0D10A4B86B174D08978D5EB</vt:lpwstr>
  </property>
  <property fmtid="{D5CDD505-2E9C-101B-9397-08002B2CF9AE}" pid="3" name="MediaServiceImageTags">
    <vt:lpwstr/>
  </property>
</Properties>
</file>